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88" r:id="rId2"/>
    <p:sldId id="324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284" r:id="rId37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F45C1-EB08-40A4-8A08-03EB8ED126A5}" type="datetimeFigureOut">
              <a:rPr lang="es-ES" smtClean="0"/>
              <a:t>21/11/2022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EF3E6-DB4F-43A7-BDEB-F938B9C04D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40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34733" y="0"/>
            <a:ext cx="9457267" cy="285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pic>
        <p:nvPicPr>
          <p:cNvPr id="6" name="Picture 6" descr="logoFundLaP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533" y="5524172"/>
            <a:ext cx="4522976" cy="8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LogoAlt72RGB"/>
          <p:cNvPicPr>
            <a:picLocks noChangeAspect="1" noChangeArrowheads="1"/>
          </p:cNvPicPr>
          <p:nvPr/>
        </p:nvPicPr>
        <p:blipFill rotWithShape="1">
          <a:blip r:embed="rId4" cstate="print"/>
          <a:srcRect l="2844" t="5541" r="2835"/>
          <a:stretch/>
        </p:blipFill>
        <p:spPr bwMode="auto">
          <a:xfrm>
            <a:off x="527384" y="5363188"/>
            <a:ext cx="2976329" cy="11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367491" y="2097050"/>
            <a:ext cx="9824509" cy="954107"/>
          </a:xfrm>
        </p:spPr>
        <p:txBody>
          <a:bodyPr anchor="b"/>
          <a:lstStyle>
            <a:lvl1pPr algn="ctr">
              <a:defRPr lang="es-E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5443011"/>
            <a:ext cx="2501908" cy="10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975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05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25467" y="334964"/>
            <a:ext cx="2768600" cy="1870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7551" y="334964"/>
            <a:ext cx="8104716" cy="1870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4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7682592" y="1121220"/>
            <a:ext cx="3880834" cy="2420984"/>
          </a:xfrm>
        </p:spPr>
        <p:txBody>
          <a:bodyPr anchor="b"/>
          <a:lstStyle>
            <a:lvl1pPr algn="ctr">
              <a:defRPr lang="es-E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35636" cy="68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6600" y="260649"/>
            <a:ext cx="11057467" cy="504056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0251" y="1268760"/>
            <a:ext cx="10731500" cy="432048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77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867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7551" y="836614"/>
            <a:ext cx="5264149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4901" y="836614"/>
            <a:ext cx="5264151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55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02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360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01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301817" y="6483351"/>
            <a:ext cx="115146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s-ES_tradnl" sz="900" b="1">
                <a:solidFill>
                  <a:srgbClr val="DF0000"/>
                </a:solidFill>
                <a:cs typeface="+mn-cs"/>
              </a:rPr>
              <a:t> </a:t>
            </a:r>
            <a:fld id="{881A2DD1-4E1C-4A76-85C3-8DDAE3519B53}" type="slidenum">
              <a:rPr lang="es-ES_tradnl" sz="900" b="1">
                <a:solidFill>
                  <a:srgbClr val="DF0000"/>
                </a:solidFill>
                <a:cs typeface="+mn-cs"/>
              </a:rPr>
              <a:pPr algn="r" eaLnBrk="0" hangingPunct="0">
                <a:defRPr/>
              </a:pPr>
              <a:t>‹Nº›</a:t>
            </a:fld>
            <a:endParaRPr lang="es-ES_tradnl" sz="900" b="1">
              <a:solidFill>
                <a:srgbClr val="DF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1" y="1194929"/>
            <a:ext cx="10731500" cy="4468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s-ES_tradnl" altLang="en-US" smtClean="0"/>
              <a:t>Click to edit Master text styles</a:t>
            </a:r>
          </a:p>
          <a:p>
            <a:pPr lvl="2"/>
            <a:r>
              <a:rPr lang="es-ES_tradnl" altLang="en-US" smtClean="0"/>
              <a:t>Second level</a:t>
            </a:r>
          </a:p>
          <a:p>
            <a:pPr lvl="3"/>
            <a:r>
              <a:rPr lang="es-ES_tradnl" altLang="en-US" smtClean="0"/>
              <a:t>Third level</a:t>
            </a:r>
          </a:p>
          <a:p>
            <a:pPr lvl="4"/>
            <a:r>
              <a:rPr lang="es-ES_tradnl" alt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1784" y="282576"/>
            <a:ext cx="11057467" cy="626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err="1" smtClean="0"/>
              <a:t>Click</a:t>
            </a:r>
            <a:r>
              <a:rPr lang="es-ES_tradnl" altLang="en-US" dirty="0" smtClean="0"/>
              <a:t> to </a:t>
            </a:r>
            <a:r>
              <a:rPr lang="es-ES_tradnl" altLang="en-US" dirty="0" err="1" smtClean="0"/>
              <a:t>Edit</a:t>
            </a:r>
            <a:r>
              <a:rPr lang="es-ES_tradnl" altLang="en-US" dirty="0" smtClean="0"/>
              <a:t> Master </a:t>
            </a:r>
            <a:r>
              <a:rPr lang="es-ES_tradnl" altLang="en-US" dirty="0" err="1" smtClean="0"/>
              <a:t>Title</a:t>
            </a:r>
            <a:r>
              <a:rPr lang="es-ES_tradnl" altLang="en-US" dirty="0" smtClean="0"/>
              <a:t> Style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"/>
            <a:ext cx="12192000" cy="182563"/>
          </a:xfrm>
          <a:prstGeom prst="rect">
            <a:avLst/>
          </a:prstGeom>
          <a:solidFill>
            <a:srgbClr val="D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81518" y="695325"/>
            <a:ext cx="117221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0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 b="1">
          <a:solidFill>
            <a:srgbClr val="01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00659C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9685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SzPct val="120000"/>
        <a:buFont typeface="Wingdings" pitchFamily="2" charset="2"/>
        <a:buChar char="§"/>
        <a:defRPr sz="1400">
          <a:solidFill>
            <a:srgbClr val="4D4D4D"/>
          </a:solidFill>
          <a:latin typeface="+mj-lt"/>
        </a:defRPr>
      </a:lvl2pPr>
      <a:lvl3pPr marL="558800" indent="-1952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Font typeface="Wingdings" pitchFamily="2" charset="2"/>
        <a:buChar char="§"/>
        <a:defRPr sz="1400">
          <a:solidFill>
            <a:srgbClr val="4D4D4D"/>
          </a:solidFill>
          <a:latin typeface="+mj-lt"/>
        </a:defRPr>
      </a:lvl3pPr>
      <a:lvl4pPr marL="728663" indent="-168275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4pPr>
      <a:lvl5pPr marL="900113" indent="-1698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5pPr>
      <a:lvl6pPr marL="13573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6pPr>
      <a:lvl7pPr marL="18145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7pPr>
      <a:lvl8pPr marL="22717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8pPr>
      <a:lvl9pPr marL="27289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rcid.org/signin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09/CDMU.60033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crdownload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vn.fecyt.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 Mentor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409038" y="5544065"/>
            <a:ext cx="5104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CICLO SEMINARIOS AES: </a:t>
            </a:r>
            <a:r>
              <a:rPr lang="es-ES" b="1" dirty="0" smtClean="0">
                <a:solidFill>
                  <a:schemeClr val="accent1"/>
                </a:solidFill>
              </a:rPr>
              <a:t>CVA y ORCID</a:t>
            </a:r>
            <a:endParaRPr lang="es-ES" b="1" dirty="0">
              <a:solidFill>
                <a:schemeClr val="accent1"/>
              </a:solidFill>
            </a:endParaRPr>
          </a:p>
          <a:p>
            <a:pPr algn="r"/>
            <a:r>
              <a:rPr lang="es-E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Raúl Román Cañizares</a:t>
            </a:r>
            <a:endParaRPr lang="es-E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596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0563" r="11843" b="13610"/>
          <a:stretch/>
        </p:blipFill>
        <p:spPr>
          <a:xfrm>
            <a:off x="392567" y="741405"/>
            <a:ext cx="11406865" cy="54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1009" r="10072" b="16019"/>
          <a:stretch/>
        </p:blipFill>
        <p:spPr>
          <a:xfrm>
            <a:off x="316405" y="866273"/>
            <a:ext cx="11308307" cy="51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</a:t>
            </a:r>
            <a:endParaRPr lang="es-ES" dirty="0"/>
          </a:p>
        </p:txBody>
      </p:sp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691" t="10356" r="4941" b="11409"/>
          <a:stretch/>
        </p:blipFill>
        <p:spPr>
          <a:xfrm>
            <a:off x="609600" y="842210"/>
            <a:ext cx="10792327" cy="51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ORCID. Registro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888" t="796" r="30599" b="31174"/>
          <a:stretch/>
        </p:blipFill>
        <p:spPr>
          <a:xfrm>
            <a:off x="6413272" y="794084"/>
            <a:ext cx="4932507" cy="5234576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="" xmlns:a16="http://schemas.microsoft.com/office/drawing/2014/main" id="{107BB640-5F2D-4B15-94DB-721B854383E1}"/>
              </a:ext>
            </a:extLst>
          </p:cNvPr>
          <p:cNvCxnSpPr/>
          <p:nvPr/>
        </p:nvCxnSpPr>
        <p:spPr>
          <a:xfrm flipV="1">
            <a:off x="4410558" y="2581190"/>
            <a:ext cx="2205317" cy="68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: esquinas redondeadas 4">
            <a:extLst>
              <a:ext uri="{FF2B5EF4-FFF2-40B4-BE49-F238E27FC236}">
                <a16:creationId xmlns="" xmlns:a16="http://schemas.microsoft.com/office/drawing/2014/main" id="{9BB1BBF1-A35E-42D6-8178-E4FA5A54DBE3}"/>
              </a:ext>
            </a:extLst>
          </p:cNvPr>
          <p:cNvSpPr/>
          <p:nvPr/>
        </p:nvSpPr>
        <p:spPr>
          <a:xfrm>
            <a:off x="1883689" y="3201798"/>
            <a:ext cx="2624836" cy="102796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 importante hacerlo público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D1435A79-0CB7-49AA-8C1D-D03BEF5B097F}"/>
              </a:ext>
            </a:extLst>
          </p:cNvPr>
          <p:cNvSpPr txBox="1">
            <a:spLocks/>
          </p:cNvSpPr>
          <p:nvPr/>
        </p:nvSpPr>
        <p:spPr bwMode="auto">
          <a:xfrm>
            <a:off x="609600" y="919929"/>
            <a:ext cx="5057274" cy="605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2400" b="1">
                <a:solidFill>
                  <a:srgbClr val="01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9pPr>
          </a:lstStyle>
          <a:p>
            <a:r>
              <a:rPr lang="es-ES" sz="3200" kern="0" dirty="0" smtClean="0"/>
              <a:t>PASO 1. Registro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24542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ORCID. </a:t>
            </a:r>
            <a:r>
              <a:rPr lang="es-ES" dirty="0"/>
              <a:t>Registro</a:t>
            </a:r>
          </a:p>
        </p:txBody>
      </p:sp>
      <p:grpSp>
        <p:nvGrpSpPr>
          <p:cNvPr id="6" name="12 Grupo"/>
          <p:cNvGrpSpPr/>
          <p:nvPr/>
        </p:nvGrpSpPr>
        <p:grpSpPr>
          <a:xfrm>
            <a:off x="1427769" y="959500"/>
            <a:ext cx="9055933" cy="5218016"/>
            <a:chOff x="2662603" y="2120516"/>
            <a:chExt cx="7429500" cy="3943350"/>
          </a:xfrm>
        </p:grpSpPr>
        <p:grpSp>
          <p:nvGrpSpPr>
            <p:cNvPr id="8" name="7 Grupo"/>
            <p:cNvGrpSpPr/>
            <p:nvPr/>
          </p:nvGrpSpPr>
          <p:grpSpPr>
            <a:xfrm>
              <a:off x="2662603" y="2120516"/>
              <a:ext cx="7429500" cy="3943350"/>
              <a:chOff x="2662603" y="2120516"/>
              <a:chExt cx="7429500" cy="3943350"/>
            </a:xfrm>
          </p:grpSpPr>
          <p:pic>
            <p:nvPicPr>
              <p:cNvPr id="14" name="Imagen 13">
                <a:extLst>
                  <a:ext uri="{FF2B5EF4-FFF2-40B4-BE49-F238E27FC236}">
                    <a16:creationId xmlns="" xmlns:a16="http://schemas.microsoft.com/office/drawing/2014/main" id="{4E4767A2-1E4C-4040-9A21-CA85D66F8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662603" y="2120516"/>
                <a:ext cx="7429500" cy="3943350"/>
              </a:xfrm>
              <a:prstGeom prst="rect">
                <a:avLst/>
              </a:prstGeom>
            </p:spPr>
          </p:pic>
          <p:sp>
            <p:nvSpPr>
              <p:cNvPr id="15" name="6 CuadroTexto"/>
              <p:cNvSpPr txBox="1"/>
              <p:nvPr/>
            </p:nvSpPr>
            <p:spPr>
              <a:xfrm>
                <a:off x="7493000" y="3568700"/>
                <a:ext cx="1130300" cy="23083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endParaRPr lang="es-ES" dirty="0"/>
              </a:p>
            </p:txBody>
          </p:sp>
        </p:grpSp>
        <p:sp>
          <p:nvSpPr>
            <p:cNvPr id="9" name="8 CuadroTexto"/>
            <p:cNvSpPr txBox="1"/>
            <p:nvPr/>
          </p:nvSpPr>
          <p:spPr>
            <a:xfrm>
              <a:off x="2997200" y="3784600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2921000" y="4356100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022600" y="4864100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13" name="11 CuadroTexto"/>
            <p:cNvSpPr txBox="1"/>
            <p:nvPr/>
          </p:nvSpPr>
          <p:spPr>
            <a:xfrm>
              <a:off x="3009900" y="5397500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7168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ORCID. Datos personales</a:t>
            </a:r>
            <a:endParaRPr lang="es-ES" dirty="0"/>
          </a:p>
        </p:txBody>
      </p:sp>
      <p:grpSp>
        <p:nvGrpSpPr>
          <p:cNvPr id="4" name="6 Grupo"/>
          <p:cNvGrpSpPr/>
          <p:nvPr/>
        </p:nvGrpSpPr>
        <p:grpSpPr>
          <a:xfrm>
            <a:off x="855920" y="1637413"/>
            <a:ext cx="10648507" cy="4635796"/>
            <a:chOff x="1418634" y="1708720"/>
            <a:chExt cx="9923930" cy="4836239"/>
          </a:xfrm>
        </p:grpSpPr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91BC230E-9476-4924-9C5D-61C1A1297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-1288" t="8642" r="1288" b="2732"/>
            <a:stretch/>
          </p:blipFill>
          <p:spPr>
            <a:xfrm>
              <a:off x="1418634" y="1708720"/>
              <a:ext cx="9923930" cy="4836239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1625600" y="2717800"/>
              <a:ext cx="24765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</p:grp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D1435A79-0CB7-49AA-8C1D-D03BEF5B097F}"/>
              </a:ext>
            </a:extLst>
          </p:cNvPr>
          <p:cNvSpPr txBox="1">
            <a:spLocks/>
          </p:cNvSpPr>
          <p:nvPr/>
        </p:nvSpPr>
        <p:spPr bwMode="auto">
          <a:xfrm>
            <a:off x="576888" y="836959"/>
            <a:ext cx="6316852" cy="6566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2400" b="1">
                <a:solidFill>
                  <a:srgbClr val="01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9pPr>
          </a:lstStyle>
          <a:p>
            <a:r>
              <a:rPr lang="es-ES" sz="3200" kern="0" dirty="0" smtClean="0"/>
              <a:t>PASO 2. Datos personales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23385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ORCID. Datos personales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2621DCD-FD45-4524-B910-2D0CA8588D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166" y="764705"/>
            <a:ext cx="11124075" cy="53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ORCID. Otros nombres</a:t>
            </a:r>
            <a:endParaRPr lang="es-ES" dirty="0"/>
          </a:p>
        </p:txBody>
      </p:sp>
      <p:grpSp>
        <p:nvGrpSpPr>
          <p:cNvPr id="4" name="8 Grupo"/>
          <p:cNvGrpSpPr/>
          <p:nvPr/>
        </p:nvGrpSpPr>
        <p:grpSpPr>
          <a:xfrm>
            <a:off x="933384" y="1068144"/>
            <a:ext cx="3075092" cy="4930818"/>
            <a:chOff x="941439" y="1525740"/>
            <a:chExt cx="3209925" cy="5048250"/>
          </a:xfrm>
        </p:grpSpPr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7693CD00-97E5-423C-A675-6CDFBC429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439" y="1525740"/>
              <a:ext cx="3209925" cy="5048250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1066800" y="2425700"/>
              <a:ext cx="294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181100" y="1816100"/>
              <a:ext cx="2590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grpSp>
        <p:nvGrpSpPr>
          <p:cNvPr id="9" name="10 Grupo"/>
          <p:cNvGrpSpPr/>
          <p:nvPr/>
        </p:nvGrpSpPr>
        <p:grpSpPr>
          <a:xfrm>
            <a:off x="4673980" y="1068144"/>
            <a:ext cx="6692224" cy="3126338"/>
            <a:chOff x="4886632" y="2794076"/>
            <a:chExt cx="5953125" cy="2676525"/>
          </a:xfrm>
        </p:grpSpPr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732CCEDD-EFC5-4A66-B896-A150E4E07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6632" y="2794076"/>
              <a:ext cx="5953125" cy="2676525"/>
            </a:xfrm>
            <a:prstGeom prst="rect">
              <a:avLst/>
            </a:prstGeom>
          </p:spPr>
        </p:pic>
        <p:sp>
          <p:nvSpPr>
            <p:cNvPr id="11" name="9 CuadroTexto"/>
            <p:cNvSpPr txBox="1"/>
            <p:nvPr/>
          </p:nvSpPr>
          <p:spPr>
            <a:xfrm>
              <a:off x="5588000" y="4533900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57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ORCID. Palabras clave</a:t>
            </a:r>
            <a:endParaRPr lang="es-ES" dirty="0"/>
          </a:p>
        </p:txBody>
      </p:sp>
      <p:grpSp>
        <p:nvGrpSpPr>
          <p:cNvPr id="3" name="6 Grupo"/>
          <p:cNvGrpSpPr/>
          <p:nvPr/>
        </p:nvGrpSpPr>
        <p:grpSpPr>
          <a:xfrm>
            <a:off x="647502" y="864228"/>
            <a:ext cx="10835660" cy="5153800"/>
            <a:chOff x="3119437" y="2214562"/>
            <a:chExt cx="6511639" cy="2656749"/>
          </a:xfrm>
        </p:grpSpPr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87DD46E5-CC8F-427D-BEFC-E99D144D5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9437" y="2214562"/>
              <a:ext cx="6511639" cy="2656749"/>
            </a:xfrm>
            <a:prstGeom prst="rect">
              <a:avLst/>
            </a:prstGeom>
          </p:spPr>
        </p:pic>
        <p:sp>
          <p:nvSpPr>
            <p:cNvPr id="5" name="5 CuadroTexto"/>
            <p:cNvSpPr txBox="1"/>
            <p:nvPr/>
          </p:nvSpPr>
          <p:spPr>
            <a:xfrm>
              <a:off x="4292600" y="3962400"/>
              <a:ext cx="11811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5534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ORCID. Datos personales</a:t>
            </a:r>
            <a:endParaRPr lang="es-ES" dirty="0"/>
          </a:p>
        </p:txBody>
      </p:sp>
      <p:grpSp>
        <p:nvGrpSpPr>
          <p:cNvPr id="3" name="15 Grupo"/>
          <p:cNvGrpSpPr/>
          <p:nvPr/>
        </p:nvGrpSpPr>
        <p:grpSpPr>
          <a:xfrm>
            <a:off x="1990809" y="764705"/>
            <a:ext cx="8397199" cy="5540402"/>
            <a:chOff x="2309786" y="425428"/>
            <a:chExt cx="7572428" cy="5189528"/>
          </a:xfrm>
        </p:grpSpPr>
        <p:grpSp>
          <p:nvGrpSpPr>
            <p:cNvPr id="4" name="11 Grupo"/>
            <p:cNvGrpSpPr/>
            <p:nvPr/>
          </p:nvGrpSpPr>
          <p:grpSpPr>
            <a:xfrm>
              <a:off x="2309786" y="425428"/>
              <a:ext cx="7572428" cy="5189528"/>
              <a:chOff x="2309786" y="425428"/>
              <a:chExt cx="7572428" cy="5189528"/>
            </a:xfrm>
          </p:grpSpPr>
          <p:grpSp>
            <p:nvGrpSpPr>
              <p:cNvPr id="6" name="10 Grupo"/>
              <p:cNvGrpSpPr/>
              <p:nvPr/>
            </p:nvGrpSpPr>
            <p:grpSpPr>
              <a:xfrm>
                <a:off x="2309786" y="487343"/>
                <a:ext cx="7572428" cy="5127613"/>
                <a:chOff x="2309786" y="487343"/>
                <a:chExt cx="7572428" cy="5127613"/>
              </a:xfrm>
            </p:grpSpPr>
            <p:grpSp>
              <p:nvGrpSpPr>
                <p:cNvPr id="8" name="8 Grupo"/>
                <p:cNvGrpSpPr/>
                <p:nvPr/>
              </p:nvGrpSpPr>
              <p:grpSpPr>
                <a:xfrm>
                  <a:off x="2309786" y="487343"/>
                  <a:ext cx="7572428" cy="5127613"/>
                  <a:chOff x="2309786" y="487343"/>
                  <a:chExt cx="7572428" cy="5127613"/>
                </a:xfrm>
              </p:grpSpPr>
              <p:pic>
                <p:nvPicPr>
                  <p:cNvPr id="10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b="9715"/>
                  <a:stretch/>
                </p:blipFill>
                <p:spPr bwMode="auto">
                  <a:xfrm>
                    <a:off x="2309786" y="487343"/>
                    <a:ext cx="7572428" cy="51276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1" name="7 CuadroTexto"/>
                  <p:cNvSpPr txBox="1"/>
                  <p:nvPr/>
                </p:nvSpPr>
                <p:spPr>
                  <a:xfrm>
                    <a:off x="2413000" y="1968500"/>
                    <a:ext cx="11938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s-ES" dirty="0"/>
                  </a:p>
                </p:txBody>
              </p:sp>
            </p:grpSp>
            <p:sp>
              <p:nvSpPr>
                <p:cNvPr id="9" name="9 CuadroTexto"/>
                <p:cNvSpPr txBox="1"/>
                <p:nvPr/>
              </p:nvSpPr>
              <p:spPr>
                <a:xfrm>
                  <a:off x="2425700" y="3009900"/>
                  <a:ext cx="1104900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s-ES" sz="1000" dirty="0"/>
                </a:p>
              </p:txBody>
            </p:sp>
          </p:grpSp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5799134" y="425428"/>
                <a:ext cx="1760538" cy="857256"/>
              </a:xfrm>
              <a:prstGeom prst="wedgeRoundRectCallout">
                <a:avLst>
                  <a:gd name="adj1" fmla="val -152111"/>
                  <a:gd name="adj2" fmla="val 181440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pPr algn="ctr"/>
                <a:r>
                  <a:rPr lang="es-ES" dirty="0"/>
                  <a:t>ID de</a:t>
                </a:r>
              </a:p>
              <a:p>
                <a:pPr algn="ctr"/>
                <a:r>
                  <a:rPr lang="es-ES" b="1" dirty="0">
                    <a:solidFill>
                      <a:schemeClr val="accent1">
                        <a:lumMod val="75000"/>
                      </a:schemeClr>
                    </a:solidFill>
                  </a:rPr>
                  <a:t>ORCID</a:t>
                </a:r>
              </a:p>
            </p:txBody>
          </p:sp>
        </p:grpSp>
        <p:sp>
          <p:nvSpPr>
            <p:cNvPr id="5" name="14 CuadroTexto"/>
            <p:cNvSpPr txBox="1"/>
            <p:nvPr/>
          </p:nvSpPr>
          <p:spPr>
            <a:xfrm>
              <a:off x="3632200" y="2425700"/>
              <a:ext cx="5969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5880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Seminarios AES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1567249" y="1223334"/>
          <a:ext cx="9057502" cy="489599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761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0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851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327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TEMA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PONENTE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CLAVES PREPARACIÓN PROYECTO FIS.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EVALUACIÓN PROYECTOS.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13/10/2022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PLANIFICACIÓN METODOLÓGICA PARA PROYECTOS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27/10/2022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Alberto Borobia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CÓMO PREPARAR UN BUEN PRESUPUESTO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10/11/2022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Silvia Arce y Raquel Carmona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CVN E IDENTIFICADOR ORCID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24/11/2022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Raúl Román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INTERÉS ESTRATÉGICO DEL PROYECTO.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 DE DIFUSIÓN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01/12/2022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000" b="1" kern="1200" dirty="0" smtClean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PERSPECTIVA Y DIMENSIÓN DE GÉNERO EN LA INVESTIGGACIÓN</a:t>
                      </a:r>
                      <a:endParaRPr lang="es-ES" sz="1000" b="1" kern="1200" dirty="0">
                        <a:solidFill>
                          <a:srgbClr val="202020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15/12/2022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 DE GESTIÓN DE DATOS CIENTÍFICOS. PROTECCIÓN DE DATOS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12/01/2023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Quijada, Estela Sánchez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NOVEDADES CONVOCATORIA AES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Enero 2023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Mercedes Ruiz, Daniel Quijada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TUTORIAL PORTAL</a:t>
                      </a:r>
                      <a:r>
                        <a:rPr lang="es-ES" sz="1000" b="1" baseline="0" dirty="0" smtClean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SOLICITUD</a:t>
                      </a:r>
                      <a:r>
                        <a:rPr lang="es-ES" sz="1000" b="1" dirty="0" smtClean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AES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Febrero</a:t>
                      </a:r>
                      <a:r>
                        <a:rPr lang="es-ES" sz="1100" b="0" baseline="0" dirty="0" smtClean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s-ES" sz="1100" b="0" dirty="0" smtClean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2023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Mercedes Ruiz, Daniel Quijada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Flecha derecha 6"/>
          <p:cNvSpPr/>
          <p:nvPr/>
        </p:nvSpPr>
        <p:spPr>
          <a:xfrm>
            <a:off x="411892" y="30301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52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</a:t>
            </a:r>
            <a:r>
              <a:rPr lang="es-ES" dirty="0"/>
              <a:t>. </a:t>
            </a:r>
            <a:r>
              <a:rPr lang="es-ES" dirty="0" smtClean="0"/>
              <a:t>Importar </a:t>
            </a:r>
            <a:r>
              <a:rPr lang="es-ES" dirty="0"/>
              <a:t>obras a ORCID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8" y="1026505"/>
            <a:ext cx="11391249" cy="2918174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736600" y="4518837"/>
            <a:ext cx="10909004" cy="84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ORCID permite añadir automáticamente las publicaciones a nuestros perfil desde importantes y diversas fuentes de información como </a:t>
            </a:r>
            <a:r>
              <a:rPr lang="es-ES" dirty="0" smtClean="0"/>
              <a:t>Identificadores, </a:t>
            </a:r>
            <a:r>
              <a:rPr lang="es-ES" dirty="0" err="1" smtClean="0"/>
              <a:t>Scopus</a:t>
            </a:r>
            <a:r>
              <a:rPr lang="es-ES" dirty="0"/>
              <a:t>, </a:t>
            </a:r>
            <a:r>
              <a:rPr lang="es-ES" dirty="0" err="1"/>
              <a:t>Research</a:t>
            </a:r>
            <a:r>
              <a:rPr lang="es-ES" dirty="0"/>
              <a:t> ID, </a:t>
            </a:r>
            <a:r>
              <a:rPr lang="es-ES" dirty="0" err="1"/>
              <a:t>CrossReff</a:t>
            </a:r>
            <a:r>
              <a:rPr lang="es-ES" dirty="0"/>
              <a:t>, </a:t>
            </a:r>
            <a:r>
              <a:rPr lang="es-ES" dirty="0" err="1"/>
              <a:t>Redalyc</a:t>
            </a:r>
            <a:r>
              <a:rPr lang="es-ES" dirty="0"/>
              <a:t>, </a:t>
            </a:r>
            <a:r>
              <a:rPr lang="es-ES" dirty="0" err="1" smtClean="0"/>
              <a:t>BibText</a:t>
            </a:r>
            <a:r>
              <a:rPr lang="es-ES" dirty="0" smtClean="0"/>
              <a:t>, etc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67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</a:t>
            </a:r>
            <a:r>
              <a:rPr lang="es-ES" dirty="0"/>
              <a:t>. Buscar y enlazar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092" y="872365"/>
            <a:ext cx="7019925" cy="2209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1253" y="904073"/>
            <a:ext cx="6700284" cy="49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</a:t>
            </a:r>
            <a:r>
              <a:rPr lang="es-ES" dirty="0"/>
              <a:t>. Buscar y enlazar obras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t="1" b="22080"/>
          <a:stretch/>
        </p:blipFill>
        <p:spPr>
          <a:xfrm>
            <a:off x="5252484" y="709160"/>
            <a:ext cx="6541583" cy="54182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754" y="2621796"/>
            <a:ext cx="1457325" cy="2105025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V="1">
            <a:off x="3148079" y="2819369"/>
            <a:ext cx="1862138" cy="1399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1690754" y="2936327"/>
            <a:ext cx="1457325" cy="2493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7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ORCID</a:t>
            </a:r>
            <a:r>
              <a:rPr lang="es-ES" dirty="0"/>
              <a:t>. Buscar y enlazar obras</a:t>
            </a:r>
          </a:p>
        </p:txBody>
      </p:sp>
      <p:grpSp>
        <p:nvGrpSpPr>
          <p:cNvPr id="3" name="6 Grupo"/>
          <p:cNvGrpSpPr/>
          <p:nvPr/>
        </p:nvGrpSpPr>
        <p:grpSpPr>
          <a:xfrm>
            <a:off x="2383355" y="849766"/>
            <a:ext cx="7763956" cy="5285221"/>
            <a:chOff x="3240742" y="1828800"/>
            <a:chExt cx="7046258" cy="4762261"/>
          </a:xfrm>
        </p:grpSpPr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9AE1B19E-2AD6-4F6E-B296-0F0085C8B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0742" y="1883019"/>
              <a:ext cx="6871446" cy="4708042"/>
            </a:xfrm>
            <a:prstGeom prst="rect">
              <a:avLst/>
            </a:prstGeom>
          </p:spPr>
        </p:pic>
        <p:sp>
          <p:nvSpPr>
            <p:cNvPr id="5" name="5 CuadroTexto"/>
            <p:cNvSpPr txBox="1"/>
            <p:nvPr/>
          </p:nvSpPr>
          <p:spPr>
            <a:xfrm>
              <a:off x="7899400" y="1828800"/>
              <a:ext cx="2387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1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Buscar y enlazar obras</a:t>
            </a:r>
          </a:p>
        </p:txBody>
      </p:sp>
      <p:grpSp>
        <p:nvGrpSpPr>
          <p:cNvPr id="3" name="14 Grupo"/>
          <p:cNvGrpSpPr/>
          <p:nvPr/>
        </p:nvGrpSpPr>
        <p:grpSpPr>
          <a:xfrm>
            <a:off x="1222670" y="764704"/>
            <a:ext cx="9484316" cy="5444709"/>
            <a:chOff x="829265" y="1303444"/>
            <a:chExt cx="8906694" cy="5007570"/>
          </a:xfrm>
        </p:grpSpPr>
        <p:grpSp>
          <p:nvGrpSpPr>
            <p:cNvPr id="4" name="12 Grupo"/>
            <p:cNvGrpSpPr/>
            <p:nvPr/>
          </p:nvGrpSpPr>
          <p:grpSpPr>
            <a:xfrm>
              <a:off x="829265" y="1303444"/>
              <a:ext cx="8906694" cy="5007570"/>
              <a:chOff x="829265" y="1303444"/>
              <a:chExt cx="8906694" cy="5007570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9265" y="1303444"/>
                <a:ext cx="8906694" cy="5007570"/>
              </a:xfrm>
              <a:prstGeom prst="rect">
                <a:avLst/>
              </a:prstGeom>
            </p:spPr>
          </p:pic>
          <p:sp>
            <p:nvSpPr>
              <p:cNvPr id="7" name="8 CuadroTexto"/>
              <p:cNvSpPr txBox="1"/>
              <p:nvPr/>
            </p:nvSpPr>
            <p:spPr>
              <a:xfrm>
                <a:off x="3327400" y="4305300"/>
                <a:ext cx="9017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sz="1400" dirty="0"/>
              </a:p>
            </p:txBody>
          </p:sp>
          <p:sp>
            <p:nvSpPr>
              <p:cNvPr id="8" name="9 CuadroTexto"/>
              <p:cNvSpPr txBox="1"/>
              <p:nvPr/>
            </p:nvSpPr>
            <p:spPr>
              <a:xfrm>
                <a:off x="3340100" y="5130800"/>
                <a:ext cx="9017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sz="1400" dirty="0"/>
              </a:p>
            </p:txBody>
          </p:sp>
          <p:sp>
            <p:nvSpPr>
              <p:cNvPr id="9" name="11 CuadroTexto"/>
              <p:cNvSpPr txBox="1"/>
              <p:nvPr/>
            </p:nvSpPr>
            <p:spPr>
              <a:xfrm>
                <a:off x="3365500" y="5918200"/>
                <a:ext cx="29464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sz="1400" dirty="0"/>
              </a:p>
            </p:txBody>
          </p:sp>
        </p:grpSp>
        <p:sp>
          <p:nvSpPr>
            <p:cNvPr id="5" name="13 CuadroTexto"/>
            <p:cNvSpPr txBox="1"/>
            <p:nvPr/>
          </p:nvSpPr>
          <p:spPr>
            <a:xfrm>
              <a:off x="2971800" y="2006600"/>
              <a:ext cx="1473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0" name="Rectángulo redondeado 9"/>
          <p:cNvSpPr/>
          <p:nvPr/>
        </p:nvSpPr>
        <p:spPr>
          <a:xfrm>
            <a:off x="8304414" y="4667693"/>
            <a:ext cx="2402572" cy="1645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dirty="0"/>
              <a:t>Podemos añadir nuestros registros desde otras plataformas a ORCID simplemente con un clic</a:t>
            </a:r>
          </a:p>
        </p:txBody>
      </p:sp>
    </p:spTree>
    <p:extLst>
      <p:ext uri="{BB962C8B-B14F-4D97-AF65-F5344CB8AC3E}">
        <p14:creationId xmlns:p14="http://schemas.microsoft.com/office/powerpoint/2010/main" val="22756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Buscar y enlazar obras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3444" y="764705"/>
            <a:ext cx="9589652" cy="539154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67693" y="893135"/>
            <a:ext cx="1127051" cy="1913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Importar Identificadores </a:t>
            </a:r>
            <a:r>
              <a:rPr lang="es-ES" dirty="0" err="1"/>
              <a:t>ArXiv</a:t>
            </a:r>
            <a:r>
              <a:rPr lang="es-ES" dirty="0"/>
              <a:t>, </a:t>
            </a:r>
            <a:r>
              <a:rPr lang="es-ES" dirty="0" err="1"/>
              <a:t>PubMed</a:t>
            </a:r>
            <a:r>
              <a:rPr lang="es-ES" dirty="0"/>
              <a:t> y DOI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3981" y="1539969"/>
            <a:ext cx="6296025" cy="254317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5240297" y="4748616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106470"/>
                </a:solidFill>
                <a:latin typeface="Open Sans"/>
                <a:hlinkClick r:id="rId3"/>
              </a:rPr>
              <a:t>Ejemplo https</a:t>
            </a:r>
            <a:r>
              <a:rPr lang="es-ES" dirty="0">
                <a:solidFill>
                  <a:srgbClr val="106470"/>
                </a:solidFill>
                <a:latin typeface="Open Sans"/>
                <a:hlinkClick r:id="rId3"/>
              </a:rPr>
              <a:t>://doi.org/10.5209/CDMU.60033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6510" y="1173977"/>
            <a:ext cx="1967413" cy="2852089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>
            <a:off x="4093923" y="2718276"/>
            <a:ext cx="988440" cy="2662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redondeado 20"/>
          <p:cNvSpPr/>
          <p:nvPr/>
        </p:nvSpPr>
        <p:spPr>
          <a:xfrm>
            <a:off x="2126511" y="2323435"/>
            <a:ext cx="1967412" cy="5473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Importar con </a:t>
            </a:r>
            <a:r>
              <a:rPr lang="es-ES" dirty="0" err="1"/>
              <a:t>BibText</a:t>
            </a:r>
            <a:endParaRPr lang="es-ES" dirty="0"/>
          </a:p>
        </p:txBody>
      </p:sp>
      <p:grpSp>
        <p:nvGrpSpPr>
          <p:cNvPr id="3" name="13 Grupo"/>
          <p:cNvGrpSpPr/>
          <p:nvPr/>
        </p:nvGrpSpPr>
        <p:grpSpPr>
          <a:xfrm>
            <a:off x="913233" y="873937"/>
            <a:ext cx="10880834" cy="4934857"/>
            <a:chOff x="1142999" y="1828800"/>
            <a:chExt cx="10210801" cy="4157821"/>
          </a:xfrm>
        </p:grpSpPr>
        <p:sp>
          <p:nvSpPr>
            <p:cNvPr id="4" name="Rectángulo: esquinas redondeadas 4">
              <a:extLst>
                <a:ext uri="{FF2B5EF4-FFF2-40B4-BE49-F238E27FC236}">
                  <a16:creationId xmlns="" xmlns:a16="http://schemas.microsoft.com/office/drawing/2014/main" id="{2D0D1297-2D29-44F1-B2EE-121A1634A4D6}"/>
                </a:ext>
              </a:extLst>
            </p:cNvPr>
            <p:cNvSpPr/>
            <p:nvPr/>
          </p:nvSpPr>
          <p:spPr>
            <a:xfrm>
              <a:off x="1142999" y="4407237"/>
              <a:ext cx="2671282" cy="11267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/>
              </a:pPr>
              <a:r>
                <a:rPr lang="es-ES" dirty="0" smtClean="0"/>
                <a:t>Ir </a:t>
              </a:r>
              <a:r>
                <a:rPr lang="es-ES" dirty="0"/>
                <a:t>a Dialnet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" dirty="0" smtClean="0"/>
                <a:t>Buscar </a:t>
              </a:r>
              <a:r>
                <a:rPr lang="es-ES" dirty="0"/>
                <a:t>perfil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" dirty="0" smtClean="0"/>
                <a:t>Exportar </a:t>
              </a:r>
              <a:r>
                <a:rPr lang="es-ES" dirty="0"/>
                <a:t>en RIS a un gestor de referencias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C676AEE1-2629-4576-A302-D1D677410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8918" y="1828800"/>
              <a:ext cx="1438275" cy="2057400"/>
            </a:xfrm>
            <a:prstGeom prst="rect">
              <a:avLst/>
            </a:prstGeom>
          </p:spPr>
        </p:pic>
        <p:grpSp>
          <p:nvGrpSpPr>
            <p:cNvPr id="7" name="8 Grupo"/>
            <p:cNvGrpSpPr/>
            <p:nvPr/>
          </p:nvGrpSpPr>
          <p:grpSpPr>
            <a:xfrm>
              <a:off x="4169166" y="1828800"/>
              <a:ext cx="7184634" cy="4039384"/>
              <a:chOff x="4169166" y="1828800"/>
              <a:chExt cx="7184634" cy="4039384"/>
            </a:xfrm>
          </p:grpSpPr>
          <p:pic>
            <p:nvPicPr>
              <p:cNvPr id="12" name="Imagen 11">
                <a:extLst>
                  <a:ext uri="{FF2B5EF4-FFF2-40B4-BE49-F238E27FC236}">
                    <a16:creationId xmlns="" xmlns:a16="http://schemas.microsoft.com/office/drawing/2014/main" id="{C3A5EBA1-11A0-4B51-89CB-666510444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69166" y="1828800"/>
                <a:ext cx="7184634" cy="4039384"/>
              </a:xfrm>
              <a:prstGeom prst="rect">
                <a:avLst/>
              </a:prstGeom>
            </p:spPr>
          </p:pic>
          <p:sp>
            <p:nvSpPr>
              <p:cNvPr id="13" name="7 CuadroTexto"/>
              <p:cNvSpPr txBox="1"/>
              <p:nvPr/>
            </p:nvSpPr>
            <p:spPr>
              <a:xfrm>
                <a:off x="5092700" y="2349500"/>
                <a:ext cx="2108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</p:grpSp>
        <p:sp>
          <p:nvSpPr>
            <p:cNvPr id="8" name="9 CuadroTexto"/>
            <p:cNvSpPr txBox="1"/>
            <p:nvPr/>
          </p:nvSpPr>
          <p:spPr>
            <a:xfrm>
              <a:off x="6045200" y="4191000"/>
              <a:ext cx="812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000" dirty="0"/>
            </a:p>
          </p:txBody>
        </p:sp>
        <p:sp>
          <p:nvSpPr>
            <p:cNvPr id="9" name="10 CuadroTexto"/>
            <p:cNvSpPr txBox="1"/>
            <p:nvPr/>
          </p:nvSpPr>
          <p:spPr>
            <a:xfrm>
              <a:off x="5994400" y="4724400"/>
              <a:ext cx="812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000" dirty="0"/>
            </a:p>
          </p:txBody>
        </p:sp>
        <p:sp>
          <p:nvSpPr>
            <p:cNvPr id="10" name="11 CuadroTexto"/>
            <p:cNvSpPr txBox="1"/>
            <p:nvPr/>
          </p:nvSpPr>
          <p:spPr>
            <a:xfrm>
              <a:off x="5842000" y="5232400"/>
              <a:ext cx="812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000" dirty="0"/>
            </a:p>
          </p:txBody>
        </p:sp>
        <p:sp>
          <p:nvSpPr>
            <p:cNvPr id="11" name="12 CuadroTexto"/>
            <p:cNvSpPr txBox="1"/>
            <p:nvPr/>
          </p:nvSpPr>
          <p:spPr>
            <a:xfrm>
              <a:off x="5854700" y="5740400"/>
              <a:ext cx="812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3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Desde el gestor exportar en </a:t>
            </a:r>
            <a:r>
              <a:rPr lang="es-ES" dirty="0" err="1"/>
              <a:t>BibText</a:t>
            </a:r>
            <a:endParaRPr lang="es-ES" dirty="0"/>
          </a:p>
        </p:txBody>
      </p:sp>
      <p:grpSp>
        <p:nvGrpSpPr>
          <p:cNvPr id="3" name="8 Grupo"/>
          <p:cNvGrpSpPr/>
          <p:nvPr/>
        </p:nvGrpSpPr>
        <p:grpSpPr>
          <a:xfrm>
            <a:off x="859879" y="881663"/>
            <a:ext cx="10400001" cy="5168262"/>
            <a:chOff x="3273470" y="1814053"/>
            <a:chExt cx="7473187" cy="3300208"/>
          </a:xfrm>
        </p:grpSpPr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3491DB66-0D30-47F0-B207-F055966D8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18829"/>
            <a:stretch/>
          </p:blipFill>
          <p:spPr>
            <a:xfrm>
              <a:off x="3273470" y="1814053"/>
              <a:ext cx="7473187" cy="3300208"/>
            </a:xfrm>
            <a:prstGeom prst="rect">
              <a:avLst/>
            </a:prstGeom>
          </p:spPr>
        </p:pic>
        <p:sp>
          <p:nvSpPr>
            <p:cNvPr id="5" name="7 CuadroTexto"/>
            <p:cNvSpPr txBox="1"/>
            <p:nvPr/>
          </p:nvSpPr>
          <p:spPr>
            <a:xfrm>
              <a:off x="4076700" y="3086100"/>
              <a:ext cx="14351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 smtClean="0"/>
            </a:p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83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Agregar en </a:t>
            </a:r>
            <a:r>
              <a:rPr lang="es-ES" dirty="0" err="1"/>
              <a:t>BibTex</a:t>
            </a:r>
            <a:r>
              <a:rPr lang="es-ES" dirty="0"/>
              <a:t> desde ORCID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15CFC5A-2D2B-4694-9CCA-E052EE42D6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653" y="1161351"/>
            <a:ext cx="1438275" cy="2057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0DB275B-718F-4E17-BAE6-5442D143ED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0" y="3615397"/>
            <a:ext cx="10808685" cy="1488231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="" xmlns:a16="http://schemas.microsoft.com/office/drawing/2014/main" id="{A79AC3C7-75C9-47A4-867D-1E3C21924338}"/>
              </a:ext>
            </a:extLst>
          </p:cNvPr>
          <p:cNvSpPr/>
          <p:nvPr/>
        </p:nvSpPr>
        <p:spPr>
          <a:xfrm>
            <a:off x="10186569" y="4548872"/>
            <a:ext cx="1254063" cy="2464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8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CVN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2" y="1347536"/>
            <a:ext cx="5156347" cy="4388381"/>
          </a:xfrm>
          <a:prstGeom prst="rect">
            <a:avLst/>
          </a:prstGeom>
        </p:spPr>
      </p:pic>
      <p:sp>
        <p:nvSpPr>
          <p:cNvPr id="8" name="Marcador de contenido 3"/>
          <p:cNvSpPr>
            <a:spLocks noGrp="1"/>
          </p:cNvSpPr>
          <p:nvPr>
            <p:ph idx="1"/>
          </p:nvPr>
        </p:nvSpPr>
        <p:spPr>
          <a:xfrm>
            <a:off x="5903495" y="1314170"/>
            <a:ext cx="5890572" cy="4637451"/>
          </a:xfrm>
        </p:spPr>
        <p:txBody>
          <a:bodyPr/>
          <a:lstStyle/>
          <a:p>
            <a:pPr marL="0" indent="0">
              <a:buNone/>
            </a:pPr>
            <a:r>
              <a:rPr lang="es-ES" sz="1700" b="1" dirty="0"/>
              <a:t>¿Qué es CVN?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1800" dirty="0"/>
              <a:t>El </a:t>
            </a:r>
            <a:r>
              <a:rPr lang="es-ES" sz="1800" b="1" dirty="0"/>
              <a:t>Currículum Vítae Normalizado, CVN</a:t>
            </a:r>
            <a:r>
              <a:rPr lang="es-ES" sz="1800" dirty="0"/>
              <a:t>, es una </a:t>
            </a:r>
            <a:r>
              <a:rPr lang="es-ES" sz="1800" b="1" dirty="0"/>
              <a:t>Norma estándar</a:t>
            </a:r>
            <a:r>
              <a:rPr lang="es-ES" sz="1800" dirty="0"/>
              <a:t> que define un mismo formato de presentación de los datos curriculares de los investigadores y que posibilita la interoperabilidad con las diferentes bases de datos de las instituciones. Sirve para que los investigadores puedan presentar su currículo en un formato digital único y común que les permite actualizar de forma automática su información curricular, sin tener que volver a introducirla de nuevo.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1800" dirty="0"/>
              <a:t>CVN facilita la presentación del currículum vítae de una forma unificada en las convocatorias de ayudas públicas del Plan Estatal y autonómicas.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8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Obras incorporadas a ORCID desde </a:t>
            </a:r>
            <a:r>
              <a:rPr lang="es-ES" dirty="0" err="1"/>
              <a:t>BibText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260D3E8-8187-4C25-B54C-5126F8B12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1575"/>
          <a:stretch/>
        </p:blipFill>
        <p:spPr>
          <a:xfrm>
            <a:off x="1464206" y="966724"/>
            <a:ext cx="10096408" cy="5019406"/>
          </a:xfrm>
          <a:prstGeom prst="rect">
            <a:avLst/>
          </a:prstGeom>
        </p:spPr>
      </p:pic>
      <p:sp>
        <p:nvSpPr>
          <p:cNvPr id="4" name="Rectángulo redondeado 5">
            <a:extLst>
              <a:ext uri="{FF2B5EF4-FFF2-40B4-BE49-F238E27FC236}">
                <a16:creationId xmlns="" xmlns:a16="http://schemas.microsoft.com/office/drawing/2014/main" id="{647EB4EF-3A8E-48D4-8453-1AC88FDAB0FB}"/>
              </a:ext>
            </a:extLst>
          </p:cNvPr>
          <p:cNvSpPr/>
          <p:nvPr/>
        </p:nvSpPr>
        <p:spPr>
          <a:xfrm>
            <a:off x="4125533" y="1254641"/>
            <a:ext cx="956830" cy="2232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7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ORCID. Incorporar obras manualmente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4822" y="2201110"/>
            <a:ext cx="1753611" cy="2530378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="" xmlns:a16="http://schemas.microsoft.com/office/drawing/2014/main" id="{A79AC3C7-75C9-47A4-867D-1E3C21924338}"/>
              </a:ext>
            </a:extLst>
          </p:cNvPr>
          <p:cNvSpPr/>
          <p:nvPr/>
        </p:nvSpPr>
        <p:spPr>
          <a:xfrm>
            <a:off x="1558417" y="4380615"/>
            <a:ext cx="1670016" cy="3508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3312028" y="3487725"/>
            <a:ext cx="1231872" cy="10683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b="6833"/>
          <a:stretch/>
        </p:blipFill>
        <p:spPr>
          <a:xfrm>
            <a:off x="4750869" y="1041991"/>
            <a:ext cx="6879223" cy="50079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43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ORCID. Incorporar obras </a:t>
            </a:r>
            <a:r>
              <a:rPr lang="es-ES" dirty="0" smtClean="0"/>
              <a:t>manualmente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012" y="764705"/>
            <a:ext cx="10245176" cy="2662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7124" y="3512118"/>
            <a:ext cx="4246385" cy="1872208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201675" y="5656520"/>
            <a:ext cx="5825367" cy="391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Es importante que sea visible </a:t>
            </a:r>
            <a:r>
              <a:rPr lang="es-ES" b="1" dirty="0" smtClean="0"/>
              <a:t>para </a:t>
            </a:r>
            <a:r>
              <a:rPr lang="es-ES" b="1" dirty="0"/>
              <a:t>TODOS</a:t>
            </a:r>
          </a:p>
        </p:txBody>
      </p:sp>
    </p:spTree>
    <p:extLst>
      <p:ext uri="{BB962C8B-B14F-4D97-AF65-F5344CB8AC3E}">
        <p14:creationId xmlns:p14="http://schemas.microsoft.com/office/powerpoint/2010/main" val="10100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ORCID. </a:t>
            </a:r>
            <a:r>
              <a:rPr lang="es-ES" dirty="0" smtClean="0"/>
              <a:t>Utilizar ORCID</a:t>
            </a:r>
            <a:br>
              <a:rPr lang="es-ES" dirty="0" smtClean="0"/>
            </a:br>
            <a:endParaRPr lang="en-GB" dirty="0"/>
          </a:p>
        </p:txBody>
      </p:sp>
      <p:grpSp>
        <p:nvGrpSpPr>
          <p:cNvPr id="5" name="9 Grupo"/>
          <p:cNvGrpSpPr/>
          <p:nvPr/>
        </p:nvGrpSpPr>
        <p:grpSpPr>
          <a:xfrm>
            <a:off x="1771847" y="1201480"/>
            <a:ext cx="8807548" cy="4991803"/>
            <a:chOff x="3460061" y="1002087"/>
            <a:chExt cx="8179637" cy="4601046"/>
          </a:xfrm>
        </p:grpSpPr>
        <p:grpSp>
          <p:nvGrpSpPr>
            <p:cNvPr id="6" name="7 Grupo"/>
            <p:cNvGrpSpPr/>
            <p:nvPr/>
          </p:nvGrpSpPr>
          <p:grpSpPr>
            <a:xfrm>
              <a:off x="3460061" y="1002087"/>
              <a:ext cx="8179637" cy="4601046"/>
              <a:chOff x="3460061" y="1002087"/>
              <a:chExt cx="8179637" cy="4601046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460061" y="1002087"/>
                <a:ext cx="8179637" cy="4601046"/>
              </a:xfrm>
              <a:prstGeom prst="rect">
                <a:avLst/>
              </a:prstGeom>
            </p:spPr>
          </p:pic>
          <p:sp>
            <p:nvSpPr>
              <p:cNvPr id="9" name="6 CuadroTexto"/>
              <p:cNvSpPr txBox="1"/>
              <p:nvPr/>
            </p:nvSpPr>
            <p:spPr>
              <a:xfrm>
                <a:off x="4318000" y="2451100"/>
                <a:ext cx="1282700" cy="3683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</p:grpSp>
        <p:sp>
          <p:nvSpPr>
            <p:cNvPr id="7" name="8 CuadroTexto"/>
            <p:cNvSpPr txBox="1"/>
            <p:nvPr/>
          </p:nvSpPr>
          <p:spPr>
            <a:xfrm>
              <a:off x="4330700" y="3390900"/>
              <a:ext cx="8001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sz="1400" dirty="0"/>
            </a:p>
          </p:txBody>
        </p:sp>
      </p:grpSp>
      <p:sp>
        <p:nvSpPr>
          <p:cNvPr id="4" name="Título 1"/>
          <p:cNvSpPr txBox="1">
            <a:spLocks/>
          </p:cNvSpPr>
          <p:nvPr/>
        </p:nvSpPr>
        <p:spPr bwMode="auto">
          <a:xfrm>
            <a:off x="651540" y="789589"/>
            <a:ext cx="10515600" cy="5280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2400" b="1">
                <a:solidFill>
                  <a:srgbClr val="01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 b="1">
                <a:solidFill>
                  <a:srgbClr val="010000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010000"/>
                </a:solidFill>
                <a:latin typeface="Gill Sans MT" pitchFamily="34" charset="0"/>
              </a:defRPr>
            </a:lvl9pPr>
          </a:lstStyle>
          <a:p>
            <a:r>
              <a:rPr lang="es-ES" sz="3200" kern="0" dirty="0" smtClean="0"/>
              <a:t>PASO 3. Utilizar ORCID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14374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ORCID. </a:t>
            </a:r>
            <a:r>
              <a:rPr lang="es-ES" dirty="0" smtClean="0"/>
              <a:t>Utilizar ORCID</a:t>
            </a:r>
            <a:br>
              <a:rPr lang="es-ES" dirty="0" smtClean="0"/>
            </a:br>
            <a:endParaRPr lang="en-GB" dirty="0"/>
          </a:p>
        </p:txBody>
      </p:sp>
      <p:grpSp>
        <p:nvGrpSpPr>
          <p:cNvPr id="10" name="8 Grupo"/>
          <p:cNvGrpSpPr/>
          <p:nvPr/>
        </p:nvGrpSpPr>
        <p:grpSpPr>
          <a:xfrm>
            <a:off x="706198" y="999065"/>
            <a:ext cx="3265060" cy="5443871"/>
            <a:chOff x="5910838" y="683677"/>
            <a:chExt cx="2668281" cy="5132333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print"/>
            <a:srcRect t="6519" b="14360"/>
            <a:stretch/>
          </p:blipFill>
          <p:spPr>
            <a:xfrm>
              <a:off x="5910838" y="683677"/>
              <a:ext cx="2668281" cy="5132333"/>
            </a:xfrm>
            <a:prstGeom prst="rect">
              <a:avLst/>
            </a:prstGeom>
          </p:spPr>
        </p:pic>
        <p:sp>
          <p:nvSpPr>
            <p:cNvPr id="12" name="7 CuadroTexto"/>
            <p:cNvSpPr txBox="1"/>
            <p:nvPr/>
          </p:nvSpPr>
          <p:spPr>
            <a:xfrm>
              <a:off x="6273429" y="2524641"/>
              <a:ext cx="19431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15" name="Picture 2" descr="http://qrcode.orcid.org/qrcode/eyJuYW1lIjoiSnVsaW8gQWxvbnNvLUFyw6l2YWxvIiwiZW1haWwiOiJhbGFyQHVzYWwuZXMiLCJ3ZWJzaXRlIjoiaHR0cDovL29yY2lkLm9yZy8wMDAwLTAwMDItNDQ1OC0wMzgwIn0/gener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05" y="1147268"/>
            <a:ext cx="1498203" cy="14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856906" y="1287742"/>
            <a:ext cx="143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QrORCID</a:t>
            </a:r>
            <a:endParaRPr lang="en-GB" dirty="0"/>
          </a:p>
        </p:txBody>
      </p:sp>
      <p:grpSp>
        <p:nvGrpSpPr>
          <p:cNvPr id="16" name="16 Grupo"/>
          <p:cNvGrpSpPr/>
          <p:nvPr/>
        </p:nvGrpSpPr>
        <p:grpSpPr>
          <a:xfrm>
            <a:off x="4431415" y="4450896"/>
            <a:ext cx="7636540" cy="938656"/>
            <a:chOff x="1524000" y="2814638"/>
            <a:chExt cx="9652000" cy="1228725"/>
          </a:xfrm>
        </p:grpSpPr>
        <p:grpSp>
          <p:nvGrpSpPr>
            <p:cNvPr id="17" name="14 Grupo"/>
            <p:cNvGrpSpPr/>
            <p:nvPr/>
          </p:nvGrpSpPr>
          <p:grpSpPr>
            <a:xfrm>
              <a:off x="1524000" y="2814638"/>
              <a:ext cx="9652000" cy="1228725"/>
              <a:chOff x="1524000" y="2814638"/>
              <a:chExt cx="9652000" cy="1228725"/>
            </a:xfrm>
          </p:grpSpPr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24000" y="2814638"/>
                <a:ext cx="9144000" cy="1228725"/>
              </a:xfrm>
              <a:prstGeom prst="rect">
                <a:avLst/>
              </a:prstGeom>
            </p:spPr>
          </p:pic>
          <p:sp>
            <p:nvSpPr>
              <p:cNvPr id="20" name="12 CuadroTexto"/>
              <p:cNvSpPr txBox="1"/>
              <p:nvPr/>
            </p:nvSpPr>
            <p:spPr>
              <a:xfrm>
                <a:off x="1689100" y="2832100"/>
                <a:ext cx="17907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sz="1400" dirty="0"/>
              </a:p>
            </p:txBody>
          </p:sp>
          <p:sp>
            <p:nvSpPr>
              <p:cNvPr id="21" name="13 CuadroTexto"/>
              <p:cNvSpPr txBox="1"/>
              <p:nvPr/>
            </p:nvSpPr>
            <p:spPr>
              <a:xfrm>
                <a:off x="9385300" y="3162300"/>
                <a:ext cx="17907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sz="1400" dirty="0"/>
              </a:p>
            </p:txBody>
          </p:sp>
        </p:grpSp>
        <p:sp>
          <p:nvSpPr>
            <p:cNvPr id="18" name="15 CuadroTexto"/>
            <p:cNvSpPr txBox="1"/>
            <p:nvPr/>
          </p:nvSpPr>
          <p:spPr>
            <a:xfrm>
              <a:off x="2374900" y="3543300"/>
              <a:ext cx="16129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22" name="Rectángulo redondeado 21"/>
          <p:cNvSpPr/>
          <p:nvPr/>
        </p:nvSpPr>
        <p:spPr>
          <a:xfrm>
            <a:off x="8410353" y="3296924"/>
            <a:ext cx="2410528" cy="40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Nombres alternativos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5454502" y="5701084"/>
            <a:ext cx="2402404" cy="370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Registro y </a:t>
            </a:r>
            <a:r>
              <a:rPr lang="es-ES" dirty="0" smtClean="0"/>
              <a:t>nº </a:t>
            </a:r>
            <a:r>
              <a:rPr lang="es-ES" dirty="0"/>
              <a:t>ORCID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 flipH="1" flipV="1">
            <a:off x="6056591" y="5389552"/>
            <a:ext cx="324152" cy="345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22" idx="2"/>
          </p:cNvCxnSpPr>
          <p:nvPr/>
        </p:nvCxnSpPr>
        <p:spPr>
          <a:xfrm>
            <a:off x="9615617" y="3700130"/>
            <a:ext cx="740495" cy="764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12 Grupo"/>
          <p:cNvGrpSpPr/>
          <p:nvPr/>
        </p:nvGrpSpPr>
        <p:grpSpPr>
          <a:xfrm>
            <a:off x="736600" y="764705"/>
            <a:ext cx="10569388" cy="5344119"/>
            <a:chOff x="194340" y="658379"/>
            <a:chExt cx="10569388" cy="5344119"/>
          </a:xfrm>
        </p:grpSpPr>
        <p:grpSp>
          <p:nvGrpSpPr>
            <p:cNvPr id="5" name="9 Grupo"/>
            <p:cNvGrpSpPr/>
            <p:nvPr/>
          </p:nvGrpSpPr>
          <p:grpSpPr>
            <a:xfrm>
              <a:off x="194340" y="658379"/>
              <a:ext cx="10569388" cy="5344119"/>
              <a:chOff x="194340" y="658379"/>
              <a:chExt cx="10569388" cy="5344119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94340" y="658379"/>
                <a:ext cx="10569388" cy="5344119"/>
              </a:xfrm>
              <a:prstGeom prst="rect">
                <a:avLst/>
              </a:prstGeom>
            </p:spPr>
          </p:pic>
          <p:sp>
            <p:nvSpPr>
              <p:cNvPr id="10" name="6 CuadroTexto"/>
              <p:cNvSpPr txBox="1"/>
              <p:nvPr/>
            </p:nvSpPr>
            <p:spPr>
              <a:xfrm>
                <a:off x="7378700" y="2044700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  <p:sp>
            <p:nvSpPr>
              <p:cNvPr id="11" name="8 CuadroTexto"/>
              <p:cNvSpPr txBox="1"/>
              <p:nvPr/>
            </p:nvSpPr>
            <p:spPr>
              <a:xfrm>
                <a:off x="1297320" y="2624062"/>
                <a:ext cx="82919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  <p:sp>
            <p:nvSpPr>
              <p:cNvPr id="12" name="AutoShape 5"/>
              <p:cNvSpPr>
                <a:spLocks noChangeArrowheads="1"/>
              </p:cNvSpPr>
              <p:nvPr/>
            </p:nvSpPr>
            <p:spPr bwMode="auto">
              <a:xfrm>
                <a:off x="5144563" y="2601453"/>
                <a:ext cx="2601113" cy="728985"/>
              </a:xfrm>
              <a:prstGeom prst="wedgeRoundRectCallout">
                <a:avLst>
                  <a:gd name="adj1" fmla="val -148989"/>
                  <a:gd name="adj2" fmla="val -44289"/>
                  <a:gd name="adj3" fmla="val 16667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rgbClr val="0070C0"/>
                </a:solidFill>
                <a:miter lim="800000"/>
              </a:ln>
            </p:spPr>
            <p:txBody>
              <a:bodyPr/>
              <a:lstStyle/>
              <a:p>
                <a:pPr algn="ctr"/>
                <a:r>
                  <a:rPr lang="es-ES" dirty="0">
                    <a:solidFill>
                      <a:schemeClr val="bg1"/>
                    </a:solidFill>
                  </a:rPr>
                  <a:t>Información de </a:t>
                </a:r>
                <a:r>
                  <a:rPr lang="es-ES" b="1" dirty="0">
                    <a:solidFill>
                      <a:schemeClr val="bg1"/>
                    </a:solidFill>
                  </a:rPr>
                  <a:t>ORCID</a:t>
                </a:r>
                <a:r>
                  <a:rPr lang="es-ES" dirty="0">
                    <a:solidFill>
                      <a:schemeClr val="bg1"/>
                    </a:solidFill>
                  </a:rPr>
                  <a:t> al consultar </a:t>
                </a:r>
                <a:r>
                  <a:rPr lang="es-ES" b="1" dirty="0">
                    <a:solidFill>
                      <a:schemeClr val="bg1"/>
                    </a:solidFill>
                  </a:rPr>
                  <a:t>SCOPUS</a:t>
                </a:r>
              </a:p>
            </p:txBody>
          </p:sp>
        </p:grpSp>
        <p:sp>
          <p:nvSpPr>
            <p:cNvPr id="6" name="10 CuadroTexto"/>
            <p:cNvSpPr txBox="1"/>
            <p:nvPr/>
          </p:nvSpPr>
          <p:spPr>
            <a:xfrm>
              <a:off x="871870" y="1977338"/>
              <a:ext cx="1169582" cy="2100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7" name="11 CuadroTexto"/>
            <p:cNvSpPr txBox="1"/>
            <p:nvPr/>
          </p:nvSpPr>
          <p:spPr>
            <a:xfrm>
              <a:off x="871870" y="2414032"/>
              <a:ext cx="680484" cy="2100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1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Contacto</a:t>
            </a:r>
          </a:p>
        </p:txBody>
      </p:sp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1719695" y="1705451"/>
            <a:ext cx="875261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 smtClean="0">
                <a:solidFill>
                  <a:schemeClr val="accent1"/>
                </a:solidFill>
                <a:latin typeface="Calibri" pitchFamily="34" charset="0"/>
              </a:rPr>
              <a:t>Documentalista</a:t>
            </a:r>
            <a:endParaRPr lang="es-ES" sz="28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 smtClean="0">
                <a:latin typeface="Calibri" pitchFamily="34" charset="0"/>
              </a:rPr>
              <a:t>Raúl Román Cañizares</a:t>
            </a:r>
            <a:endParaRPr lang="es-ES" sz="24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Edificio </a:t>
            </a:r>
            <a:r>
              <a:rPr lang="es-ES" sz="2400" b="1" dirty="0" smtClean="0">
                <a:latin typeface="Calibri" pitchFamily="34" charset="0"/>
              </a:rPr>
              <a:t>Norte, 4ª planta</a:t>
            </a:r>
            <a:endParaRPr lang="es-ES" sz="24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 smtClean="0">
                <a:latin typeface="Calibri" pitchFamily="34" charset="0"/>
              </a:rPr>
              <a:t>Teléfono: 91 </a:t>
            </a:r>
            <a:r>
              <a:rPr lang="es-ES" sz="2400" b="1" dirty="0" smtClean="0">
                <a:latin typeface="Calibri" pitchFamily="34" charset="0"/>
              </a:rPr>
              <a:t>727 75 76</a:t>
            </a:r>
            <a:endParaRPr lang="es-ES" sz="20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rgbClr val="4F81BD"/>
                </a:solidFill>
                <a:latin typeface="Calibri" pitchFamily="34" charset="0"/>
              </a:rPr>
              <a:t>documentalista</a:t>
            </a:r>
            <a:r>
              <a:rPr lang="es-ES" sz="2400" b="1" dirty="0" smtClean="0">
                <a:solidFill>
                  <a:srgbClr val="4F81BD"/>
                </a:solidFill>
                <a:latin typeface="Calibri" pitchFamily="34" charset="0"/>
              </a:rPr>
              <a:t>@idipaz.es</a:t>
            </a:r>
            <a:endParaRPr lang="es-ES" sz="2400" b="1" dirty="0" smtClean="0">
              <a:solidFill>
                <a:srgbClr val="4F81BD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https://</a:t>
            </a:r>
            <a:r>
              <a:rPr lang="es-E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www.idipaz.es/PaginaDinamica.aspx?IdPag=184&amp;Lang=ES</a:t>
            </a:r>
            <a:endParaRPr lang="es-ES" sz="2400" b="1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es-E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0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CVN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1" y="2079423"/>
            <a:ext cx="10510520" cy="380933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65201" y="960678"/>
            <a:ext cx="8646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solidFill>
                  <a:srgbClr val="0070C0"/>
                </a:solidFill>
                <a:latin typeface="arial" panose="020B0604020202020204" pitchFamily="34" charset="0"/>
                <a:hlinkClick r:id="rId3"/>
              </a:rPr>
              <a:t>https://cvn.fecyt.es</a:t>
            </a:r>
          </a:p>
          <a:p>
            <a:r>
              <a:rPr lang="es-ES" dirty="0" smtClean="0">
                <a:solidFill>
                  <a:srgbClr val="4D5156"/>
                </a:solidFill>
                <a:latin typeface="arial" panose="020B0604020202020204" pitchFamily="34" charset="0"/>
              </a:rPr>
              <a:t>Editor </a:t>
            </a:r>
            <a:r>
              <a:rPr lang="es-ES" b="1" dirty="0" smtClean="0">
                <a:solidFill>
                  <a:srgbClr val="5F6368"/>
                </a:solidFill>
                <a:latin typeface="arial" panose="020B0604020202020204" pitchFamily="34" charset="0"/>
              </a:rPr>
              <a:t>CVN</a:t>
            </a:r>
            <a:r>
              <a:rPr lang="es-ES" dirty="0" smtClean="0">
                <a:solidFill>
                  <a:srgbClr val="4D5156"/>
                </a:solidFill>
                <a:latin typeface="arial" panose="020B0604020202020204" pitchFamily="34" charset="0"/>
              </a:rPr>
              <a:t>. Herramienta de edición de currículos online. Acceso directo. Instituciones adaptadas a </a:t>
            </a:r>
            <a:r>
              <a:rPr lang="es-ES" b="1" dirty="0" smtClean="0">
                <a:solidFill>
                  <a:srgbClr val="5F6368"/>
                </a:solidFill>
                <a:latin typeface="arial" panose="020B0604020202020204" pitchFamily="34" charset="0"/>
              </a:rPr>
              <a:t>CVN</a:t>
            </a:r>
            <a:r>
              <a:rPr lang="es-ES" dirty="0" smtClean="0">
                <a:solidFill>
                  <a:srgbClr val="4D5156"/>
                </a:solidFill>
                <a:latin typeface="arial" panose="020B0604020202020204" pitchFamily="34" charset="0"/>
              </a:rPr>
              <a:t>. Lista de instituciones certificadas. Acceso directo.</a:t>
            </a:r>
            <a:endParaRPr lang="es-ES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ORCID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AutoShape 2" descr="ORCID: tu perfil de investigador y cómo crear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ORCID: tu perfil de investigador y cómo crearl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Acerca de ORCID - ORCI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7"/>
          <a:stretch/>
        </p:blipFill>
        <p:spPr bwMode="auto">
          <a:xfrm>
            <a:off x="899360" y="1151086"/>
            <a:ext cx="4238124" cy="14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919535" y="1424915"/>
            <a:ext cx="4848728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ORCID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Researcher and Contributor Identification,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español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es el Identificador </a:t>
            </a:r>
            <a:b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Abierto de Investigador y Colaborador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7645" y="3609472"/>
            <a:ext cx="7967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/>
              <a:t>¿Qué es el ORCID? </a:t>
            </a:r>
          </a:p>
          <a:p>
            <a:endParaRPr lang="es-ES" dirty="0" smtClean="0"/>
          </a:p>
          <a:p>
            <a:r>
              <a:rPr lang="es-ES" sz="2200" dirty="0" smtClean="0"/>
              <a:t>Es un identificador único y gratuito para los investigadores.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9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ORCID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4060"/>
          <a:stretch/>
        </p:blipFill>
        <p:spPr>
          <a:xfrm>
            <a:off x="913844" y="764705"/>
            <a:ext cx="10880223" cy="52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b="8948"/>
          <a:stretch/>
        </p:blipFill>
        <p:spPr>
          <a:xfrm>
            <a:off x="496878" y="741405"/>
            <a:ext cx="10389796" cy="54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ORCID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4048" b="8917"/>
          <a:stretch/>
        </p:blipFill>
        <p:spPr>
          <a:xfrm>
            <a:off x="1070384" y="890336"/>
            <a:ext cx="10512016" cy="51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6767"/>
          </a:xfrm>
        </p:spPr>
        <p:txBody>
          <a:bodyPr>
            <a:normAutofit/>
          </a:bodyPr>
          <a:lstStyle/>
          <a:p>
            <a:r>
              <a:rPr lang="es-ES" dirty="0" smtClean="0"/>
              <a:t>ORCID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7014" b="9422"/>
          <a:stretch/>
        </p:blipFill>
        <p:spPr>
          <a:xfrm>
            <a:off x="854242" y="1155032"/>
            <a:ext cx="10483516" cy="49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UCES">
  <a:themeElements>
    <a:clrScheme name="Personalizado 1">
      <a:dk1>
        <a:srgbClr val="4D4D4D"/>
      </a:dk1>
      <a:lt1>
        <a:srgbClr val="FFFFFF"/>
      </a:lt1>
      <a:dk2>
        <a:srgbClr val="000000"/>
      </a:dk2>
      <a:lt2>
        <a:srgbClr val="4D4D4D"/>
      </a:lt2>
      <a:accent1>
        <a:srgbClr val="CC0000"/>
      </a:accent1>
      <a:accent2>
        <a:srgbClr val="FF7C80"/>
      </a:accent2>
      <a:accent3>
        <a:srgbClr val="FFFFFF"/>
      </a:accent3>
      <a:accent4>
        <a:srgbClr val="404040"/>
      </a:accent4>
      <a:accent5>
        <a:srgbClr val="E2AAAA"/>
      </a:accent5>
      <a:accent6>
        <a:srgbClr val="E77073"/>
      </a:accent6>
      <a:hlink>
        <a:srgbClr val="990000"/>
      </a:hlink>
      <a:folHlink>
        <a:srgbClr val="5F5F5F"/>
      </a:folHlink>
    </a:clrScheme>
    <a:fontScheme name="Presentación UCE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ón 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UC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8">
        <a:dk1>
          <a:srgbClr val="4D4D4D"/>
        </a:dk1>
        <a:lt1>
          <a:srgbClr val="FFFFFF"/>
        </a:lt1>
        <a:dk2>
          <a:srgbClr val="000000"/>
        </a:dk2>
        <a:lt2>
          <a:srgbClr val="4D4D4D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398</Words>
  <Application>Microsoft Office PowerPoint</Application>
  <PresentationFormat>Panorámica</PresentationFormat>
  <Paragraphs>109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Arial</vt:lpstr>
      <vt:lpstr>Arial</vt:lpstr>
      <vt:lpstr>Calibri</vt:lpstr>
      <vt:lpstr>Gill Sans MT</vt:lpstr>
      <vt:lpstr>Helvetica</vt:lpstr>
      <vt:lpstr>Open Sans</vt:lpstr>
      <vt:lpstr>Times New Roman</vt:lpstr>
      <vt:lpstr>Wingdings</vt:lpstr>
      <vt:lpstr>Presentación UCES</vt:lpstr>
      <vt:lpstr>Programa Mentor</vt:lpstr>
      <vt:lpstr>Calendario Seminarios AES</vt:lpstr>
      <vt:lpstr>CVN </vt:lpstr>
      <vt:lpstr>CVN</vt:lpstr>
      <vt:lpstr>ORCID </vt:lpstr>
      <vt:lpstr>ORCID</vt:lpstr>
      <vt:lpstr>ORCID</vt:lpstr>
      <vt:lpstr>ORCID</vt:lpstr>
      <vt:lpstr>ORCID</vt:lpstr>
      <vt:lpstr>ORCID</vt:lpstr>
      <vt:lpstr>ORCID</vt:lpstr>
      <vt:lpstr>ORCID</vt:lpstr>
      <vt:lpstr>ORCID. Registro</vt:lpstr>
      <vt:lpstr>ORCID. Registro</vt:lpstr>
      <vt:lpstr>ORCID. Datos personales</vt:lpstr>
      <vt:lpstr>ORCID. Datos personales</vt:lpstr>
      <vt:lpstr>ORCID. Otros nombres</vt:lpstr>
      <vt:lpstr>ORCID. Palabras clave</vt:lpstr>
      <vt:lpstr>ORCID. Datos personales</vt:lpstr>
      <vt:lpstr>ORCID. Importar obras a ORCID</vt:lpstr>
      <vt:lpstr>ORCID. Buscar y enlazar</vt:lpstr>
      <vt:lpstr>ORCID. Buscar y enlazar obras</vt:lpstr>
      <vt:lpstr>ORCID. Buscar y enlazar obras</vt:lpstr>
      <vt:lpstr>ORCID. Buscar y enlazar obras</vt:lpstr>
      <vt:lpstr>ORCID. Buscar y enlazar obras</vt:lpstr>
      <vt:lpstr>ORCID. Importar Identificadores ArXiv, PubMed y DOI</vt:lpstr>
      <vt:lpstr>ORCID. Importar con BibText</vt:lpstr>
      <vt:lpstr>ORCID. Desde el gestor exportar en BibText</vt:lpstr>
      <vt:lpstr>ORCID. Agregar en BibTex desde ORCID</vt:lpstr>
      <vt:lpstr>ORCID. Obras incorporadas a ORCID desde BibText</vt:lpstr>
      <vt:lpstr>ORCID. Incorporar obras manualmente</vt:lpstr>
      <vt:lpstr>ORCID. Incorporar obras manualmente</vt:lpstr>
      <vt:lpstr>ORCID. Utilizar ORCID </vt:lpstr>
      <vt:lpstr>ORCID. Utilizar ORCID </vt:lpstr>
      <vt:lpstr>Presentación de PowerPoint</vt:lpstr>
      <vt:lpstr>Contacto</vt:lpstr>
    </vt:vector>
  </TitlesOfParts>
  <Company>Comunidad de Madrid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CVA y ORCID</dc:title>
  <dc:creator>Quijada Alcon.Daniel</dc:creator>
  <cp:lastModifiedBy>Quijada Alcon.Daniel</cp:lastModifiedBy>
  <cp:revision>36</cp:revision>
  <cp:lastPrinted>2021-09-14T15:19:29Z</cp:lastPrinted>
  <dcterms:created xsi:type="dcterms:W3CDTF">2021-07-15T10:05:25Z</dcterms:created>
  <dcterms:modified xsi:type="dcterms:W3CDTF">2022-11-21T18:29:10Z</dcterms:modified>
</cp:coreProperties>
</file>